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8" r:id="rId2"/>
    <p:sldId id="282" r:id="rId3"/>
    <p:sldId id="279" r:id="rId4"/>
    <p:sldId id="280" r:id="rId5"/>
    <p:sldId id="285" r:id="rId6"/>
    <p:sldId id="284" r:id="rId7"/>
    <p:sldId id="283" r:id="rId8"/>
    <p:sldId id="286" r:id="rId9"/>
    <p:sldId id="287" r:id="rId10"/>
    <p:sldId id="289" r:id="rId11"/>
    <p:sldId id="299" r:id="rId12"/>
    <p:sldId id="288" r:id="rId13"/>
    <p:sldId id="300" r:id="rId14"/>
    <p:sldId id="290" r:id="rId15"/>
    <p:sldId id="294" r:id="rId16"/>
    <p:sldId id="295" r:id="rId17"/>
    <p:sldId id="298" r:id="rId18"/>
    <p:sldId id="296" r:id="rId19"/>
    <p:sldId id="297" r:id="rId20"/>
    <p:sldId id="293" r:id="rId21"/>
    <p:sldId id="292" r:id="rId22"/>
  </p:sldIdLst>
  <p:sldSz cx="24384000" cy="13716000"/>
  <p:notesSz cx="6797675" cy="9926638"/>
  <p:defaultTextStyle>
    <a:lvl1pPr algn="ctr" defTabSz="825500">
      <a:defRPr sz="5000">
        <a:latin typeface="Helvetica Light"/>
        <a:ea typeface="Helvetica Light"/>
        <a:cs typeface="Helvetica Light"/>
        <a:sym typeface="Helvetica Light"/>
      </a:defRPr>
    </a:lvl1pPr>
    <a:lvl2pPr indent="228600" algn="ctr" defTabSz="825500">
      <a:defRPr sz="5000">
        <a:latin typeface="Helvetica Light"/>
        <a:ea typeface="Helvetica Light"/>
        <a:cs typeface="Helvetica Light"/>
        <a:sym typeface="Helvetica Light"/>
      </a:defRPr>
    </a:lvl2pPr>
    <a:lvl3pPr indent="457200" algn="ctr" defTabSz="825500">
      <a:defRPr sz="5000">
        <a:latin typeface="Helvetica Light"/>
        <a:ea typeface="Helvetica Light"/>
        <a:cs typeface="Helvetica Light"/>
        <a:sym typeface="Helvetica Light"/>
      </a:defRPr>
    </a:lvl3pPr>
    <a:lvl4pPr indent="685800" algn="ctr" defTabSz="825500">
      <a:defRPr sz="5000">
        <a:latin typeface="Helvetica Light"/>
        <a:ea typeface="Helvetica Light"/>
        <a:cs typeface="Helvetica Light"/>
        <a:sym typeface="Helvetica Light"/>
      </a:defRPr>
    </a:lvl4pPr>
    <a:lvl5pPr indent="914400" algn="ctr" defTabSz="825500">
      <a:defRPr sz="5000">
        <a:latin typeface="Helvetica Light"/>
        <a:ea typeface="Helvetica Light"/>
        <a:cs typeface="Helvetica Light"/>
        <a:sym typeface="Helvetica Light"/>
      </a:defRPr>
    </a:lvl5pPr>
    <a:lvl6pPr indent="1143000" algn="ctr" defTabSz="825500">
      <a:defRPr sz="5000">
        <a:latin typeface="Helvetica Light"/>
        <a:ea typeface="Helvetica Light"/>
        <a:cs typeface="Helvetica Light"/>
        <a:sym typeface="Helvetica Light"/>
      </a:defRPr>
    </a:lvl6pPr>
    <a:lvl7pPr indent="1371600" algn="ctr" defTabSz="825500">
      <a:defRPr sz="5000">
        <a:latin typeface="Helvetica Light"/>
        <a:ea typeface="Helvetica Light"/>
        <a:cs typeface="Helvetica Light"/>
        <a:sym typeface="Helvetica Light"/>
      </a:defRPr>
    </a:lvl7pPr>
    <a:lvl8pPr indent="1600200" algn="ctr" defTabSz="825500">
      <a:defRPr sz="5000">
        <a:latin typeface="Helvetica Light"/>
        <a:ea typeface="Helvetica Light"/>
        <a:cs typeface="Helvetica Light"/>
        <a:sym typeface="Helvetica Light"/>
      </a:defRPr>
    </a:lvl8pPr>
    <a:lvl9pPr indent="1828800" algn="ctr" defTabSz="825500">
      <a:defRPr sz="5000"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13" autoAdjust="0"/>
  </p:normalViewPr>
  <p:slideViewPr>
    <p:cSldViewPr>
      <p:cViewPr varScale="1">
        <p:scale>
          <a:sx n="45" d="100"/>
          <a:sy n="45" d="100"/>
        </p:scale>
        <p:origin x="1356" y="5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21017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69935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851260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51470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60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67719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3160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903279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438820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08782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82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12157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3076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96204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8557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27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79513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3289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/>
            </a:pPr>
            <a:r>
              <a:rPr sz="11200" b="1"/>
              <a:t>Titteltekst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8025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Brødtekst nivå én</a:t>
            </a:r>
          </a:p>
          <a:p>
            <a:pPr lvl="1">
              <a:defRPr sz="1800"/>
            </a:pPr>
            <a:r>
              <a:rPr sz="4400"/>
              <a:t>Brødtekst nivå to</a:t>
            </a:r>
          </a:p>
          <a:p>
            <a:pPr lvl="2">
              <a:defRPr sz="1800"/>
            </a:pPr>
            <a:r>
              <a:rPr sz="4400"/>
              <a:t>Brødtekst nivå tre</a:t>
            </a:r>
          </a:p>
          <a:p>
            <a:pPr lvl="3">
              <a:defRPr sz="1800"/>
            </a:pPr>
            <a:r>
              <a:rPr sz="4400"/>
              <a:t>Brødtekst nivå fire</a:t>
            </a:r>
          </a:p>
          <a:p>
            <a:pPr lvl="4">
              <a:defRPr sz="1800"/>
            </a:pPr>
            <a:r>
              <a:rPr sz="4400"/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 b="0"/>
            </a:pPr>
            <a:r>
              <a:rPr sz="8400" b="1"/>
              <a:t>Titteltekst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Brødtekst nivå én</a:t>
            </a:r>
          </a:p>
          <a:p>
            <a:pPr lvl="1">
              <a:defRPr sz="1800"/>
            </a:pPr>
            <a:r>
              <a:rPr sz="4400"/>
              <a:t>Brødtekst nivå to</a:t>
            </a:r>
          </a:p>
          <a:p>
            <a:pPr lvl="2">
              <a:defRPr sz="1800"/>
            </a:pPr>
            <a:r>
              <a:rPr sz="4400"/>
              <a:t>Brødtekst nivå tre</a:t>
            </a:r>
          </a:p>
          <a:p>
            <a:pPr lvl="3">
              <a:defRPr sz="1800"/>
            </a:pPr>
            <a:r>
              <a:rPr sz="4400"/>
              <a:t>Brødtekst nivå fire</a:t>
            </a:r>
          </a:p>
          <a:p>
            <a:pPr lvl="4">
              <a:defRPr sz="1800"/>
            </a:pPr>
            <a:r>
              <a:rPr sz="4400"/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11200" b="1"/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11200" b="1"/>
              <a:t>Titteltekst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Brødtekst nivå én</a:t>
            </a:r>
          </a:p>
          <a:p>
            <a:pPr lvl="1">
              <a:defRPr sz="1800"/>
            </a:pPr>
            <a:r>
              <a:rPr sz="5200"/>
              <a:t>Brødtekst nivå to</a:t>
            </a:r>
          </a:p>
          <a:p>
            <a:pPr lvl="2">
              <a:defRPr sz="1800"/>
            </a:pPr>
            <a:r>
              <a:rPr sz="5200"/>
              <a:t>Brødtekst nivå tre</a:t>
            </a:r>
          </a:p>
          <a:p>
            <a:pPr lvl="3">
              <a:defRPr sz="1800"/>
            </a:pPr>
            <a:r>
              <a:rPr sz="5200"/>
              <a:t>Brødtekst nivå fire</a:t>
            </a:r>
          </a:p>
          <a:p>
            <a:pPr lvl="4">
              <a:defRPr sz="1800"/>
            </a:pPr>
            <a:r>
              <a:rPr sz="5200"/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Brødtekst nivå én</a:t>
            </a:r>
          </a:p>
          <a:p>
            <a:pPr lvl="1">
              <a:defRPr sz="1800"/>
            </a:pPr>
            <a:r>
              <a:rPr sz="5200"/>
              <a:t>Brødtekst nivå to</a:t>
            </a:r>
          </a:p>
          <a:p>
            <a:pPr lvl="2">
              <a:defRPr sz="1800"/>
            </a:pPr>
            <a:r>
              <a:rPr sz="5200"/>
              <a:t>Brødtekst nivå tre</a:t>
            </a:r>
          </a:p>
          <a:p>
            <a:pPr lvl="3">
              <a:defRPr sz="1800"/>
            </a:pPr>
            <a:r>
              <a:rPr sz="5200"/>
              <a:t>Brødtekst nivå fire</a:t>
            </a:r>
          </a:p>
          <a:p>
            <a:pPr lvl="4">
              <a:defRPr sz="1800"/>
            </a:pPr>
            <a:r>
              <a:rPr sz="5200"/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421927" y="11887199"/>
            <a:ext cx="16199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/>
            </a:pPr>
            <a:r>
              <a:rPr sz="5000" b="1"/>
              <a:t>Tittel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/>
            </a:pPr>
            <a:r>
              <a:rPr sz="11200" b="1"/>
              <a:t>Titteltekst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4485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Brødtekst nivå én</a:t>
            </a:r>
          </a:p>
          <a:p>
            <a:pPr lvl="1">
              <a:defRPr sz="1800"/>
            </a:pPr>
            <a:r>
              <a:rPr sz="5200"/>
              <a:t>Brødtekst nivå to</a:t>
            </a:r>
          </a:p>
          <a:p>
            <a:pPr lvl="2">
              <a:defRPr sz="1800"/>
            </a:pPr>
            <a:r>
              <a:rPr sz="5200"/>
              <a:t>Brødtekst nivå tre</a:t>
            </a:r>
          </a:p>
          <a:p>
            <a:pPr lvl="3">
              <a:defRPr sz="1800"/>
            </a:pPr>
            <a:r>
              <a:rPr sz="5200"/>
              <a:t>Brødtekst nivå fire</a:t>
            </a:r>
          </a:p>
          <a:p>
            <a:pPr lvl="4">
              <a:defRPr sz="1800"/>
            </a:pPr>
            <a:r>
              <a:rPr sz="5200"/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algn="ctr" defTabSz="825500">
        <a:defRPr sz="11200" b="1">
          <a:latin typeface="+mn-lt"/>
          <a:ea typeface="+mn-ea"/>
          <a:cs typeface="+mn-cs"/>
          <a:sym typeface="Helvetica"/>
        </a:defRPr>
      </a:lvl1pPr>
      <a:lvl2pPr indent="228600" algn="ctr" defTabSz="825500">
        <a:defRPr sz="11200" b="1">
          <a:latin typeface="+mn-lt"/>
          <a:ea typeface="+mn-ea"/>
          <a:cs typeface="+mn-cs"/>
          <a:sym typeface="Helvetica"/>
        </a:defRPr>
      </a:lvl2pPr>
      <a:lvl3pPr indent="457200" algn="ctr" defTabSz="825500">
        <a:defRPr sz="11200" b="1">
          <a:latin typeface="+mn-lt"/>
          <a:ea typeface="+mn-ea"/>
          <a:cs typeface="+mn-cs"/>
          <a:sym typeface="Helvetica"/>
        </a:defRPr>
      </a:lvl3pPr>
      <a:lvl4pPr indent="685800" algn="ctr" defTabSz="825500">
        <a:defRPr sz="11200" b="1">
          <a:latin typeface="+mn-lt"/>
          <a:ea typeface="+mn-ea"/>
          <a:cs typeface="+mn-cs"/>
          <a:sym typeface="Helvetica"/>
        </a:defRPr>
      </a:lvl4pPr>
      <a:lvl5pPr indent="914400" algn="ctr" defTabSz="825500">
        <a:defRPr sz="11200" b="1">
          <a:latin typeface="+mn-lt"/>
          <a:ea typeface="+mn-ea"/>
          <a:cs typeface="+mn-cs"/>
          <a:sym typeface="Helvetica"/>
        </a:defRPr>
      </a:lvl5pPr>
      <a:lvl6pPr indent="1143000" algn="ctr" defTabSz="825500">
        <a:defRPr sz="11200" b="1">
          <a:latin typeface="+mn-lt"/>
          <a:ea typeface="+mn-ea"/>
          <a:cs typeface="+mn-cs"/>
          <a:sym typeface="Helvetica"/>
        </a:defRPr>
      </a:lvl6pPr>
      <a:lvl7pPr indent="1371600" algn="ctr" defTabSz="825500">
        <a:defRPr sz="11200" b="1">
          <a:latin typeface="+mn-lt"/>
          <a:ea typeface="+mn-ea"/>
          <a:cs typeface="+mn-cs"/>
          <a:sym typeface="Helvetica"/>
        </a:defRPr>
      </a:lvl7pPr>
      <a:lvl8pPr indent="1600200" algn="ctr" defTabSz="825500">
        <a:defRPr sz="11200" b="1">
          <a:latin typeface="+mn-lt"/>
          <a:ea typeface="+mn-ea"/>
          <a:cs typeface="+mn-cs"/>
          <a:sym typeface="Helvetica"/>
        </a:defRPr>
      </a:lvl8pPr>
      <a:lvl9pPr indent="1828800" algn="ctr" defTabSz="825500">
        <a:defRPr sz="11200" b="1">
          <a:latin typeface="+mn-lt"/>
          <a:ea typeface="+mn-ea"/>
          <a:cs typeface="+mn-cs"/>
          <a:sym typeface="Helvetica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74DD0C92-88DD-4ACD-8A24-739AE861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96" y="4304620"/>
            <a:ext cx="20828000" cy="7142410"/>
          </a:xfrm>
        </p:spPr>
        <p:txBody>
          <a:bodyPr>
            <a:normAutofit fontScale="90000"/>
          </a:bodyPr>
          <a:lstStyle/>
          <a:p>
            <a:r>
              <a:rPr lang="nb-NO" dirty="0"/>
              <a:t>Hjelmeland kommune</a:t>
            </a:r>
            <a:br>
              <a:rPr lang="nb-NO" dirty="0"/>
            </a:br>
            <a:r>
              <a:rPr lang="nb-NO" sz="8900" dirty="0"/>
              <a:t>Budsjett og handlingsplan</a:t>
            </a:r>
            <a:br>
              <a:rPr lang="nb-NO" sz="8900" dirty="0"/>
            </a:br>
            <a:r>
              <a:rPr lang="nb-NO" sz="8900" dirty="0"/>
              <a:t> 2024-2027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pic>
        <p:nvPicPr>
          <p:cNvPr id="7" name="Hjelmeland-kommune-profilelement-h-m.png">
            <a:extLst>
              <a:ext uri="{FF2B5EF4-FFF2-40B4-BE49-F238E27FC236}">
                <a16:creationId xmlns:a16="http://schemas.microsoft.com/office/drawing/2014/main" id="{594C4EAE-889C-4DBD-B7F1-9E8567A72A5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0680" y="474009"/>
            <a:ext cx="5688632" cy="36195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81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F2DD9DC-633C-895E-EEC2-3931D4446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184" y="1029339"/>
            <a:ext cx="14113568" cy="10914452"/>
          </a:xfrm>
          <a:prstGeom prst="rect">
            <a:avLst/>
          </a:prstGeom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78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E02C46-296D-B79B-94E0-4094A643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83" y="1666320"/>
            <a:ext cx="14170225" cy="100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254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BD30067-8FE5-AF78-1FDC-2BF1FC99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168" y="3257600"/>
            <a:ext cx="13321480" cy="63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81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13A6352-E96B-4FF5-0694-88A63309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28" y="1889448"/>
            <a:ext cx="8740337" cy="518457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88E512E-7494-B94B-A8C3-112C5DBC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065" y="3221596"/>
            <a:ext cx="13574220" cy="75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94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7467E88-13F8-DE9C-CDD0-4AB97688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7" y="2789548"/>
            <a:ext cx="9963089" cy="6444716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C4119CE-1F0E-B108-58DB-0608402C930B}"/>
              </a:ext>
            </a:extLst>
          </p:cNvPr>
          <p:cNvSpPr txBox="1"/>
          <p:nvPr/>
        </p:nvSpPr>
        <p:spPr>
          <a:xfrm>
            <a:off x="2902968" y="1941313"/>
            <a:ext cx="1832233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Skoler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26B7BF3-7FE5-EABB-142A-788802E7D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968" y="2759392"/>
            <a:ext cx="8712968" cy="696259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0D1771F-E002-7A88-B2FE-B03F955CA6A7}"/>
              </a:ext>
            </a:extLst>
          </p:cNvPr>
          <p:cNvSpPr txBox="1"/>
          <p:nvPr/>
        </p:nvSpPr>
        <p:spPr>
          <a:xfrm>
            <a:off x="12160019" y="1887359"/>
            <a:ext cx="333424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Barnehager</a:t>
            </a:r>
          </a:p>
        </p:txBody>
      </p:sp>
    </p:spTree>
    <p:extLst>
      <p:ext uri="{BB962C8B-B14F-4D97-AF65-F5344CB8AC3E}">
        <p14:creationId xmlns:p14="http://schemas.microsoft.com/office/powerpoint/2010/main" val="4220209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BEEB6E3-88C5-C7D2-7875-62836F1D93BD}"/>
              </a:ext>
            </a:extLst>
          </p:cNvPr>
          <p:cNvSpPr txBox="1"/>
          <p:nvPr/>
        </p:nvSpPr>
        <p:spPr>
          <a:xfrm>
            <a:off x="10175776" y="1385392"/>
            <a:ext cx="476252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Helse og omsorg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FB3F8FF-E388-BDF9-1AC2-21BBA8326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60" y="2621873"/>
            <a:ext cx="9212424" cy="610833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F414198-D81C-B5E8-F60B-24E163A3D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5936" y="2753544"/>
            <a:ext cx="994347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B35CCA7-0A7C-947E-769D-E06EE4CEB027}"/>
              </a:ext>
            </a:extLst>
          </p:cNvPr>
          <p:cNvSpPr txBox="1"/>
          <p:nvPr/>
        </p:nvSpPr>
        <p:spPr>
          <a:xfrm>
            <a:off x="5135216" y="3805982"/>
            <a:ext cx="12169352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Omstilling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2024- fri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2025- 5 </a:t>
            </a:r>
            <a:r>
              <a:rPr lang="nb-NO" dirty="0" err="1">
                <a:solidFill>
                  <a:srgbClr val="000000"/>
                </a:solidFill>
              </a:rPr>
              <a:t>mill</a:t>
            </a: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2026- 15 </a:t>
            </a:r>
            <a:r>
              <a:rPr kumimoji="0" lang="nb-NO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mill</a:t>
            </a: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2027- 24 </a:t>
            </a:r>
            <a:r>
              <a:rPr lang="nb-NO" dirty="0" err="1">
                <a:solidFill>
                  <a:srgbClr val="000000"/>
                </a:solidFill>
              </a:rPr>
              <a:t>mill</a:t>
            </a: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74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E3C9EE3-A089-3BE4-BA35-69154E14DC19}"/>
              </a:ext>
            </a:extLst>
          </p:cNvPr>
          <p:cNvSpPr txBox="1"/>
          <p:nvPr/>
        </p:nvSpPr>
        <p:spPr>
          <a:xfrm>
            <a:off x="3695056" y="425525"/>
            <a:ext cx="20727852" cy="12413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Oppsummert tiltak som er tatt med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Oppvekst</a:t>
            </a: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-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Fri ramme i 2024, kr 1,5 </a:t>
            </a:r>
            <a:r>
              <a:rPr kumimoji="0" lang="nb-NO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mill</a:t>
            </a: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Helårseffekt  50% årsverk på Hjelmeland og Årdal skuler</a:t>
            </a: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Helårseffekt kutt 2 årsverk Fister skule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  <a:highlight>
                  <a:srgbClr val="00FFFF"/>
                </a:highlight>
              </a:rPr>
              <a:t>Helse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Fri ramme kr 2 </a:t>
            </a:r>
            <a:r>
              <a:rPr lang="nb-NO" dirty="0" err="1">
                <a:solidFill>
                  <a:srgbClr val="000000"/>
                </a:solidFill>
              </a:rPr>
              <a:t>mill</a:t>
            </a: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Utvider dagsenter i dag i uken 0,4 årsverk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1 årsverk Årdal omsorgssenter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350 000 til utskiftning medisinsk utstyr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91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9C6B9B4-6B8B-7E06-478E-CC13AA778E30}"/>
              </a:ext>
            </a:extLst>
          </p:cNvPr>
          <p:cNvSpPr txBox="1"/>
          <p:nvPr/>
        </p:nvSpPr>
        <p:spPr>
          <a:xfrm flipH="1">
            <a:off x="2974976" y="2249488"/>
            <a:ext cx="17393046" cy="8566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Samfunn og næring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Oppussing bibliotek 100 000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Husmannsplass 250 000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Viga tunet 800 000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Driftskostnader under bygging ny HUS 5,2 </a:t>
            </a:r>
            <a:r>
              <a:rPr lang="nb-NO" dirty="0" err="1">
                <a:solidFill>
                  <a:srgbClr val="000000"/>
                </a:solidFill>
              </a:rPr>
              <a:t>mill</a:t>
            </a: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Robotklipper 200 000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Snøbrøyting nye avtaler 800 000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Prosjekt utbygging 7 </a:t>
            </a:r>
            <a:r>
              <a:rPr lang="nb-NO" dirty="0" err="1">
                <a:solidFill>
                  <a:srgbClr val="000000"/>
                </a:solidFill>
              </a:rPr>
              <a:t>mill</a:t>
            </a: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Veterinær avtale 500 000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43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2002813-63B3-885E-A009-4B93D57CFCA1}"/>
              </a:ext>
            </a:extLst>
          </p:cNvPr>
          <p:cNvSpPr txBox="1"/>
          <p:nvPr/>
        </p:nvSpPr>
        <p:spPr>
          <a:xfrm>
            <a:off x="3335016" y="2275422"/>
            <a:ext cx="16417824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Renter og avdrag investeringer eks ny skule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Kr 7,5 </a:t>
            </a:r>
            <a:r>
              <a:rPr lang="nb-NO" dirty="0" err="1">
                <a:solidFill>
                  <a:srgbClr val="000000"/>
                </a:solidFill>
              </a:rPr>
              <a:t>mill</a:t>
            </a: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 err="1">
                <a:solidFill>
                  <a:srgbClr val="000000"/>
                </a:solidFill>
              </a:rPr>
              <a:t>Industrikai</a:t>
            </a:r>
            <a:r>
              <a:rPr lang="nb-NO" dirty="0">
                <a:solidFill>
                  <a:srgbClr val="000000"/>
                </a:solidFill>
              </a:rPr>
              <a:t>, Områdeplan Hjelmeland, plan Eikehaugen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Full oversikt i dokumentet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Finansiering ny skule er tatt inn som vist i eiga sak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71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1375FDD-D8B7-5B77-5D00-8321BE4C62A1}"/>
              </a:ext>
            </a:extLst>
          </p:cNvPr>
          <p:cNvSpPr txBox="1"/>
          <p:nvPr/>
        </p:nvSpPr>
        <p:spPr>
          <a:xfrm>
            <a:off x="5279232" y="1169368"/>
            <a:ext cx="14113568" cy="1359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Oppgaven i høst har vært å finne handlingsrom for å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4800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-  bygge ny skole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 bygge boliger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 bygge ny </a:t>
            </a:r>
            <a:r>
              <a:rPr lang="nb-NO" sz="4800" dirty="0" err="1">
                <a:solidFill>
                  <a:srgbClr val="000000"/>
                </a:solidFill>
              </a:rPr>
              <a:t>industrikai</a:t>
            </a:r>
            <a:r>
              <a:rPr lang="nb-NO" sz="4800" dirty="0">
                <a:solidFill>
                  <a:srgbClr val="000000"/>
                </a:solidFill>
              </a:rPr>
              <a:t> i Årdal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 opparbeide Vågen til et trivelig friluftsområde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-finne en gjeldsgrad vi kan leve med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-prioritere etter demografi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-opprettholde gratis barnehager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 satse på markedsføring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-få til et godt trekantsamarbeid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800" dirty="0">
                <a:solidFill>
                  <a:srgbClr val="000000"/>
                </a:solidFill>
              </a:rPr>
              <a:t>Dette vil </a:t>
            </a:r>
            <a:r>
              <a:rPr lang="nb-NO" sz="4800" dirty="0" err="1">
                <a:solidFill>
                  <a:srgbClr val="000000"/>
                </a:solidFill>
              </a:rPr>
              <a:t>innebere</a:t>
            </a:r>
            <a:r>
              <a:rPr lang="nb-NO" sz="4800" dirty="0">
                <a:solidFill>
                  <a:srgbClr val="000000"/>
                </a:solidFill>
              </a:rPr>
              <a:t> å måtte si nei til noe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sz="4800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4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B457416-3244-3867-EE4A-E42F7DADEE23}"/>
              </a:ext>
            </a:extLst>
          </p:cNvPr>
          <p:cNvSpPr txBox="1"/>
          <p:nvPr/>
        </p:nvSpPr>
        <p:spPr>
          <a:xfrm>
            <a:off x="4127104" y="3136231"/>
            <a:ext cx="17186893" cy="5488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Alt som </a:t>
            </a:r>
            <a:r>
              <a:rPr kumimoji="0" lang="nb-NO" sz="5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ikke</a:t>
            </a: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er tatt inn i budsjettet er opplyst om i dokumentet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Både drift og investeringer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b-NO" dirty="0">
              <a:solidFill>
                <a:srgbClr val="000000"/>
              </a:solidFill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Vi har fulgt faglige prioriteringer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dirty="0">
                <a:solidFill>
                  <a:srgbClr val="000000"/>
                </a:solidFill>
              </a:rPr>
              <a:t>Små ting utfordrer vi </a:t>
            </a:r>
            <a:r>
              <a:rPr lang="nb-NO" dirty="0" err="1">
                <a:solidFill>
                  <a:srgbClr val="000000"/>
                </a:solidFill>
              </a:rPr>
              <a:t>einingane</a:t>
            </a:r>
            <a:r>
              <a:rPr lang="nb-NO" dirty="0">
                <a:solidFill>
                  <a:srgbClr val="000000"/>
                </a:solidFill>
              </a:rPr>
              <a:t> på</a:t>
            </a: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91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BB2B789-AFF4-FC68-CBFC-D4F0FD013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168" y="781098"/>
            <a:ext cx="14185576" cy="118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2C9F33B-D085-457E-FDE2-A56C2A6F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133" y="3257600"/>
            <a:ext cx="195417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9117406-28C6-3289-0831-26F7CCFC8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991" y="474009"/>
            <a:ext cx="7200254" cy="5976664"/>
          </a:xfrm>
          <a:prstGeom prst="rect">
            <a:avLst/>
          </a:prstGeom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3052B0-951F-9AAF-008C-94B350AF9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0" y="593304"/>
            <a:ext cx="10485530" cy="597666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EF8C7D2-D22E-6ABF-4B22-3B9605FE2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247" y="6639784"/>
            <a:ext cx="11436411" cy="69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B628B43-57BA-4AE9-B804-B2962F6F4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96" y="3833664"/>
            <a:ext cx="14765888" cy="4248472"/>
          </a:xfrm>
          <a:prstGeom prst="rect">
            <a:avLst/>
          </a:prstGeom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96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E5AD826-7EF3-6367-89C2-422691828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275" y="2546368"/>
            <a:ext cx="13268417" cy="9505056"/>
          </a:xfrm>
          <a:prstGeom prst="rect">
            <a:avLst/>
          </a:prstGeom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753F2B4-1B3A-A2F2-05A6-42AA253DFFFC}"/>
              </a:ext>
            </a:extLst>
          </p:cNvPr>
          <p:cNvSpPr txBox="1"/>
          <p:nvPr/>
        </p:nvSpPr>
        <p:spPr>
          <a:xfrm>
            <a:off x="1845710" y="1359979"/>
            <a:ext cx="18552984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Kommunal økonomisk </a:t>
            </a:r>
            <a:r>
              <a:rPr kumimoji="0" lang="nb-NO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berekraft</a:t>
            </a:r>
            <a:endParaRPr kumimoji="0" lang="nb-NO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92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7485B0D-0CD3-A69F-1FF4-A55AF29A2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312" y="1647240"/>
            <a:ext cx="11017224" cy="106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29554FB-9577-8883-AA4C-E66817CD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168" y="1605877"/>
            <a:ext cx="14329592" cy="11210921"/>
          </a:xfrm>
          <a:prstGeom prst="rect">
            <a:avLst/>
          </a:prstGeom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94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98272" y="11654490"/>
            <a:ext cx="1247438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Hjelmeland-kommune-profilelement-h-2b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0398695" y="10403236"/>
            <a:ext cx="3993540" cy="3333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isjon.png">
            <a:extLst>
              <a:ext uri="{FF2B5EF4-FFF2-40B4-BE49-F238E27FC236}">
                <a16:creationId xmlns:a16="http://schemas.microsoft.com/office/drawing/2014/main" id="{4B75719A-7D53-4E5C-AFB4-188C339D790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77294" y="12405401"/>
            <a:ext cx="6390728" cy="41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1038D70-0A08-DEAE-136F-79B733191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168" y="781098"/>
            <a:ext cx="14185576" cy="118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10858</TotalTime>
  <Words>250</Words>
  <Application>Microsoft Office PowerPoint</Application>
  <PresentationFormat>Eigendefinert</PresentationFormat>
  <Paragraphs>65</Paragraphs>
  <Slides>21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21</vt:i4>
      </vt:variant>
    </vt:vector>
  </HeadingPairs>
  <TitlesOfParts>
    <vt:vector size="25" baseType="lpstr">
      <vt:lpstr>Helvetica</vt:lpstr>
      <vt:lpstr>Helvetica Light</vt:lpstr>
      <vt:lpstr>Helvetica Neue</vt:lpstr>
      <vt:lpstr>White</vt:lpstr>
      <vt:lpstr>Hjelmeland kommune Budsjett og handlingsplan  2024-2027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Lærling 2020 - 2022</dc:title>
  <dc:creator>Mona Staurland</dc:creator>
  <cp:lastModifiedBy>Siri Janne Kyrkjeeide</cp:lastModifiedBy>
  <cp:revision>79</cp:revision>
  <cp:lastPrinted>2023-11-02T10:26:36Z</cp:lastPrinted>
  <dcterms:created xsi:type="dcterms:W3CDTF">2021-04-19T06:00:51Z</dcterms:created>
  <dcterms:modified xsi:type="dcterms:W3CDTF">2023-11-21T14:17:05Z</dcterms:modified>
</cp:coreProperties>
</file>